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7" r:id="rId2"/>
  </p:sldIdLst>
  <p:sldSz cx="7559675" cy="1069181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84" userDrawn="1">
          <p15:clr>
            <a:srgbClr val="A4A3A4"/>
          </p15:clr>
        </p15:guide>
        <p15:guide id="2" pos="181" userDrawn="1">
          <p15:clr>
            <a:srgbClr val="A4A3A4"/>
          </p15:clr>
        </p15:guide>
        <p15:guide id="3" pos="4581" userDrawn="1">
          <p15:clr>
            <a:srgbClr val="A4A3A4"/>
          </p15:clr>
        </p15:guide>
        <p15:guide id="4" orient="horz" pos="215">
          <p15:clr>
            <a:srgbClr val="A4A3A4"/>
          </p15:clr>
        </p15:guide>
        <p15:guide id="5" pos="2449" userDrawn="1">
          <p15:clr>
            <a:srgbClr val="A4A3A4"/>
          </p15:clr>
        </p15:guide>
        <p15:guide id="6" orient="horz" pos="787">
          <p15:clr>
            <a:srgbClr val="A4A3A4"/>
          </p15:clr>
        </p15:guide>
        <p15:guide id="7" orient="horz" pos="1009" userDrawn="1">
          <p15:clr>
            <a:srgbClr val="A4A3A4"/>
          </p15:clr>
        </p15:guide>
        <p15:guide id="8" pos="2313" userDrawn="1">
          <p15:clr>
            <a:srgbClr val="A4A3A4"/>
          </p15:clr>
        </p15:guide>
        <p15:guide id="9" pos="226" userDrawn="1">
          <p15:clr>
            <a:srgbClr val="A4A3A4"/>
          </p15:clr>
        </p15:guide>
        <p15:guide id="10" pos="4536" userDrawn="1">
          <p15:clr>
            <a:srgbClr val="A4A3A4"/>
          </p15:clr>
        </p15:guide>
        <p15:guide id="11" pos="2494" userDrawn="1">
          <p15:clr>
            <a:srgbClr val="A4A3A4"/>
          </p15:clr>
        </p15:guide>
        <p15:guide id="12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ald Bödecker" initials="HB" lastIdx="1" clrIdx="0"/>
  <p:cmAuthor id="2" name="Lukas" initials="L" lastIdx="1" clrIdx="1"/>
  <p:cmAuthor id="3" name="Droneii. Com" initials="DC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A4A"/>
    <a:srgbClr val="3077B7"/>
    <a:srgbClr val="9DC3E6"/>
    <a:srgbClr val="B2DEEF"/>
    <a:srgbClr val="2E75B6"/>
    <a:srgbClr val="1F7392"/>
    <a:srgbClr val="FADECB"/>
    <a:srgbClr val="2E6CA4"/>
    <a:srgbClr val="3989C3"/>
    <a:srgbClr val="2D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83" autoAdjust="0"/>
    <p:restoredTop sz="94249" autoAdjust="0"/>
  </p:normalViewPr>
  <p:slideViewPr>
    <p:cSldViewPr snapToGrid="0" snapToObjects="1" showGuides="1">
      <p:cViewPr varScale="1">
        <p:scale>
          <a:sx n="79" d="100"/>
          <a:sy n="79" d="100"/>
        </p:scale>
        <p:origin x="3696" y="86"/>
      </p:cViewPr>
      <p:guideLst>
        <p:guide orient="horz" pos="6384"/>
        <p:guide pos="181"/>
        <p:guide pos="4581"/>
        <p:guide orient="horz" pos="215"/>
        <p:guide pos="2449"/>
        <p:guide orient="horz" pos="787"/>
        <p:guide orient="horz" pos="1009"/>
        <p:guide pos="2313"/>
        <p:guide pos="226"/>
        <p:guide pos="4536"/>
        <p:guide pos="2494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60120" cy="601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41057424513066E-2"/>
          <c:y val="0.14454320931450099"/>
          <c:w val="0.88571788515097383"/>
          <c:h val="0.750334456638589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077B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4A4A4A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#4</c:v>
                </c:pt>
                <c:pt idx="1">
                  <c:v>#3</c:v>
                </c:pt>
                <c:pt idx="2">
                  <c:v>#2</c:v>
                </c:pt>
                <c:pt idx="3">
                  <c:v>#1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9-3548-8AAD-6768566B8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207555935"/>
        <c:axId val="1207557583"/>
      </c:barChart>
      <c:catAx>
        <c:axId val="120755593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07557583"/>
        <c:crosses val="autoZero"/>
        <c:auto val="1"/>
        <c:lblAlgn val="ctr"/>
        <c:lblOffset val="100"/>
        <c:noMultiLvlLbl val="0"/>
      </c:catAx>
      <c:valAx>
        <c:axId val="12075575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07555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6EBC9-9DFA-B744-87DA-4F6BCCAC8D8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3BAD2-14C0-5541-8BE1-8FFBFF55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A188C-ACFF-0B4E-A8C7-F53E456AF81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B8BC-FDDE-A14F-9A9B-8CED73CB90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10B-D8AD-E84D-A23B-EE175F34EF78}" type="datetime1">
              <a:rPr lang="de-DE" smtClean="0"/>
              <a:t>21.02.2024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25166" y="10403277"/>
            <a:ext cx="485932" cy="24622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BC3DDE5-F3E1-C942-9E87-BFD39CCA2CE7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BC3DDE5-F3E1-C942-9E87-BFD39CCA2CE7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392698" y="762183"/>
            <a:ext cx="779929" cy="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7339" y="952271"/>
            <a:ext cx="6985000" cy="297517"/>
          </a:xfrm>
          <a:noFill/>
          <a:ln w="6350">
            <a:noFill/>
          </a:ln>
        </p:spPr>
        <p:txBody>
          <a:bodyPr wrap="square" rtlCol="0">
            <a:spAutoFit/>
          </a:bodyPr>
          <a:lstStyle>
            <a:lvl1pPr marL="0" indent="0">
              <a:buNone/>
              <a:def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marL="0" lvl="0" defTabSz="914400">
              <a:lnSpc>
                <a:spcPts val="1600"/>
              </a:lnSpc>
            </a:pPr>
            <a:r>
              <a:rPr lang="de-DE" dirty="0"/>
              <a:t>Enter Headline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61A9-A61D-D446-B8B0-615BC020D8CA}" type="datetime1">
              <a:rPr lang="de-DE" smtClean="0"/>
              <a:t>21.02.2024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20580" y="0"/>
            <a:ext cx="7777424" cy="343835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>
            <a:off x="-120580" y="10346213"/>
            <a:ext cx="7777424" cy="345600"/>
          </a:xfrm>
          <a:prstGeom prst="rect">
            <a:avLst/>
          </a:prstGeom>
          <a:solidFill>
            <a:srgbClr val="4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25166" y="10400500"/>
            <a:ext cx="48593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>
              <a:defRPr lang="en-US" sz="1000" smtClean="0">
                <a:solidFill>
                  <a:schemeClr val="bg1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algn="ctr"/>
            <a:fld id="{ABC3DDE5-F3E1-C942-9E87-BFD39CCA2CE7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chart" Target="../charts/chart1.xml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Box 7">
            <a:extLst>
              <a:ext uri="{FF2B5EF4-FFF2-40B4-BE49-F238E27FC236}">
                <a16:creationId xmlns:a16="http://schemas.microsoft.com/office/drawing/2014/main" id="{9B7220D3-B1DB-55E8-7A64-AEB1CA7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385" y="8221507"/>
            <a:ext cx="3349626" cy="1912471"/>
          </a:xfrm>
          <a:prstGeom prst="rect">
            <a:avLst/>
          </a:prstGeom>
          <a:solidFill>
            <a:schemeClr val="bg1">
              <a:lumMod val="95000"/>
              <a:alpha val="53000"/>
            </a:schemeClr>
          </a:solidFill>
          <a:ln w="12699">
            <a:solidFill>
              <a:schemeClr val="bg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2000" tIns="72000" rIns="72000" bIns="72000" numCol="1" spcCol="360000">
            <a:noAutofit/>
          </a:bodyPr>
          <a:lstStyle/>
          <a:p>
            <a:pPr algn="just" defTabSz="785495">
              <a:defRPr/>
            </a:pPr>
            <a:r>
              <a:rPr lang="en-US" sz="1000" b="1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Regulatory circumstances: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endParaRPr lang="en-US" sz="1000" dirty="0">
              <a:solidFill>
                <a:srgbClr val="3A3A3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US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of authorization:</a:t>
            </a:r>
          </a:p>
          <a:p>
            <a:pPr indent="-171450" algn="just" defTabSz="805815">
              <a:lnSpc>
                <a:spcPct val="110000"/>
              </a:lnSpc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Standard/Basic (e.g., open category, Part107)</a:t>
            </a:r>
          </a:p>
          <a:p>
            <a:pPr indent="-171450" algn="just" defTabSz="805815">
              <a:lnSpc>
                <a:spcPct val="110000"/>
              </a:lnSpc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Special authorization (e.g., specific, waiver)</a:t>
            </a:r>
          </a:p>
          <a:p>
            <a:pPr indent="-171450" algn="just" defTabSz="805815">
              <a:lnSpc>
                <a:spcPct val="110000"/>
              </a:lnSpc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Certified (e.g., Part135, LUC, etc.)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endParaRPr lang="en-US" sz="1000" dirty="0">
              <a:solidFill>
                <a:srgbClr val="3A3A3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US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of UTM Service provider (Yes/No)?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US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SORA or equivalent applied (Yes/No)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US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If yes, what were the top risks to mitigate</a:t>
            </a:r>
          </a:p>
          <a:p>
            <a:pPr marL="171450" lvl="0" indent="-171450" algn="just" defTabSz="805815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E.g. over-people operation</a:t>
            </a:r>
          </a:p>
        </p:txBody>
      </p:sp>
      <p:pic>
        <p:nvPicPr>
          <p:cNvPr id="19" name="Grafik 18" descr="Ein Bild, das Gras, draußen, Objekt, Windmühle enthält.&#10;&#10;Automatisch generierte Beschreibung"/>
          <p:cNvPicPr>
            <a:picLocks noChangeAspect="1"/>
          </p:cNvPicPr>
          <p:nvPr/>
        </p:nvPicPr>
        <p:blipFill rotWithShape="1">
          <a:blip r:embed="rId2">
            <a:alphaModFix amt="58000"/>
          </a:blip>
          <a:srcRect t="4412" b="11391"/>
          <a:stretch>
            <a:fillRect/>
          </a:stretch>
        </p:blipFill>
        <p:spPr>
          <a:xfrm>
            <a:off x="358774" y="1601789"/>
            <a:ext cx="3349626" cy="2040401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DDE5-F3E1-C942-9E87-BFD39CCA2CE7}" type="slidenum">
              <a:rPr lang="en-US" smtClean="0">
                <a:latin typeface="Helvetica" panose="020B0604020202020204" pitchFamily="34" charset="0"/>
              </a:rPr>
              <a:t>1</a:t>
            </a:fld>
            <a:endParaRPr lang="en-US">
              <a:latin typeface="Helvetica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 rot="20502457">
            <a:off x="463460" y="2424094"/>
            <a:ext cx="3061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SAMPLE PICTURE</a:t>
            </a:r>
          </a:p>
        </p:txBody>
      </p:sp>
      <p:pic>
        <p:nvPicPr>
          <p:cNvPr id="39" name="Picture 9" descr="1013307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1586" y="1944448"/>
            <a:ext cx="419305" cy="419305"/>
          </a:xfrm>
          <a:prstGeom prst="rect">
            <a:avLst/>
          </a:prstGeom>
        </p:spPr>
      </p:pic>
      <p:sp>
        <p:nvSpPr>
          <p:cNvPr id="40" name="Text Box 38"/>
          <p:cNvSpPr txBox="1"/>
          <p:nvPr/>
        </p:nvSpPr>
        <p:spPr>
          <a:xfrm>
            <a:off x="6333335" y="1969260"/>
            <a:ext cx="768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00" b="1">
                <a:solidFill>
                  <a:srgbClr val="4A4A4A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9CE38967-F689-1185-9416-A3253931D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738490"/>
            <a:ext cx="6842125" cy="1603343"/>
          </a:xfrm>
          <a:prstGeom prst="rect">
            <a:avLst/>
          </a:prstGeom>
          <a:solidFill>
            <a:schemeClr val="bg1">
              <a:lumMod val="95000"/>
              <a:alpha val="53000"/>
            </a:schemeClr>
          </a:solidFill>
          <a:ln w="12699">
            <a:solidFill>
              <a:schemeClr val="bg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2000" tIns="72000" rIns="72000" bIns="72000" numCol="3" spcCol="144000">
            <a:noAutofit/>
          </a:bodyPr>
          <a:lstStyle>
            <a:defPPr>
              <a:defRPr lang="de-DE"/>
            </a:defPPr>
            <a:lvl1pPr defTabSz="785495">
              <a:defRPr sz="1000" b="1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Operational Characteristics: </a:t>
            </a:r>
          </a:p>
          <a:p>
            <a:endParaRPr lang="en-US" dirty="0"/>
          </a:p>
          <a:p>
            <a:r>
              <a:rPr lang="en-US" b="0" dirty="0"/>
              <a:t>Drone: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Multirotor (</a:t>
            </a:r>
            <a:r>
              <a:rPr lang="en-US" b="0" dirty="0" err="1">
                <a:solidFill>
                  <a:schemeClr val="bg1">
                    <a:lumMod val="65000"/>
                  </a:schemeClr>
                </a:solidFill>
              </a:rPr>
              <a:t>Speedbird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 DLV-1)</a:t>
            </a:r>
          </a:p>
          <a:p>
            <a:endParaRPr lang="en-US" b="0" dirty="0"/>
          </a:p>
          <a:p>
            <a:r>
              <a:rPr lang="en-US" b="0" dirty="0"/>
              <a:t>Autonomy Level: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2 - Partial</a:t>
            </a:r>
          </a:p>
          <a:p>
            <a:endParaRPr lang="en-US" b="0" dirty="0"/>
          </a:p>
          <a:p>
            <a:r>
              <a:rPr lang="en-US" b="0" dirty="0"/>
              <a:t>Payload: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sensor, cargo (</a:t>
            </a:r>
            <a:r>
              <a:rPr lang="en-US" b="0" dirty="0" err="1">
                <a:solidFill>
                  <a:schemeClr val="bg1">
                    <a:lumMod val="65000"/>
                  </a:schemeClr>
                </a:solidFill>
              </a:rPr>
              <a:t>xxkg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endParaRPr lang="en-US" b="0" dirty="0"/>
          </a:p>
          <a:p>
            <a:r>
              <a:rPr lang="en-US" b="0" dirty="0"/>
              <a:t>Operation Mode: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VLOS/BVLOS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Operating Environment: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Urban/Rural</a:t>
            </a:r>
          </a:p>
          <a:p>
            <a:endParaRPr lang="en-US" b="0" dirty="0"/>
          </a:p>
          <a:p>
            <a:r>
              <a:rPr lang="en-US" b="0" dirty="0"/>
              <a:t>Total distance/area covered: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5km</a:t>
            </a:r>
          </a:p>
          <a:p>
            <a:endParaRPr lang="en-US" b="0" dirty="0"/>
          </a:p>
          <a:p>
            <a:r>
              <a:rPr lang="en-US" b="0" dirty="0"/>
              <a:t>Total flight time: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12min</a:t>
            </a:r>
          </a:p>
          <a:p>
            <a:endParaRPr lang="en-US" b="0" dirty="0"/>
          </a:p>
          <a:p>
            <a:r>
              <a:rPr lang="en-US" b="0" dirty="0"/>
              <a:t>Total number of flights: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endParaRPr lang="en-US" b="0" strike="sngStrike" dirty="0">
              <a:highlight>
                <a:srgbClr val="FFFF00"/>
              </a:highlight>
            </a:endParaRPr>
          </a:p>
          <a:p>
            <a:endParaRPr lang="en-US" b="0" strike="sngStrike" dirty="0">
              <a:highlight>
                <a:srgbClr val="FFFF00"/>
              </a:highlight>
            </a:endParaRPr>
          </a:p>
          <a:p>
            <a:endParaRPr lang="en-US" b="0" strike="sngStrike" dirty="0">
              <a:highlight>
                <a:srgbClr val="FFFF00"/>
              </a:highlight>
            </a:endParaRPr>
          </a:p>
          <a:p>
            <a:r>
              <a:rPr lang="en-US" b="0" dirty="0"/>
              <a:t>Airspace: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uncontrolled/controlled</a:t>
            </a:r>
          </a:p>
          <a:p>
            <a:endParaRPr lang="en-US" b="0" strike="sngStrike" dirty="0">
              <a:highlight>
                <a:srgbClr val="FFFF00"/>
              </a:highlight>
            </a:endParaRPr>
          </a:p>
          <a:p>
            <a:r>
              <a:rPr lang="en-US" b="0" dirty="0"/>
              <a:t>Further operation-relevant details: 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</a:rPr>
              <a:t>Computer vision, GPS-denied environment</a:t>
            </a:r>
          </a:p>
          <a:p>
            <a:endParaRPr lang="en-US" dirty="0"/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EF9B69ED-DA47-4433-133C-A901F83A7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539278"/>
            <a:ext cx="3349625" cy="1102912"/>
          </a:xfrm>
          <a:prstGeom prst="rect">
            <a:avLst/>
          </a:prstGeom>
          <a:noFill/>
          <a:ln w="12699">
            <a:solidFill>
              <a:schemeClr val="bg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8544" tIns="0" rIns="78544" bIns="39272" numCol="2" spcCol="360000">
            <a:noAutofit/>
          </a:bodyPr>
          <a:lstStyle/>
          <a:p>
            <a:pPr algn="just" defTabSz="785495">
              <a:defRPr/>
            </a:pPr>
            <a:endParaRPr lang="en-US" sz="900">
              <a:solidFill>
                <a:srgbClr val="3A3A3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722ACAC4-053E-4D4E-3CE9-02A1CEE77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601788"/>
            <a:ext cx="3349625" cy="857643"/>
          </a:xfrm>
          <a:prstGeom prst="rect">
            <a:avLst/>
          </a:prstGeom>
          <a:noFill/>
          <a:ln w="12699">
            <a:solidFill>
              <a:schemeClr val="bg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8544" tIns="0" rIns="78544" bIns="39272" numCol="2" spcCol="360000">
            <a:noAutofit/>
          </a:bodyPr>
          <a:lstStyle/>
          <a:p>
            <a:pPr defTabSz="785495">
              <a:defRPr/>
            </a:pPr>
            <a:endParaRPr lang="en-US" sz="900">
              <a:solidFill>
                <a:srgbClr val="3A3A3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8" name="Text Box 38">
            <a:extLst>
              <a:ext uri="{FF2B5EF4-FFF2-40B4-BE49-F238E27FC236}">
                <a16:creationId xmlns:a16="http://schemas.microsoft.com/office/drawing/2014/main" id="{A44E3BB7-1E0D-2CA3-EFCA-52EEC54F96F6}"/>
              </a:ext>
            </a:extLst>
          </p:cNvPr>
          <p:cNvSpPr txBox="1"/>
          <p:nvPr/>
        </p:nvSpPr>
        <p:spPr>
          <a:xfrm>
            <a:off x="3853498" y="161159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000" b="1">
                <a:solidFill>
                  <a:srgbClr val="4A4A4A"/>
                </a:solidFill>
                <a:latin typeface="Helvetica" panose="020B0604020202020204" pitchFamily="34" charset="0"/>
              </a:defRPr>
            </a:lvl1pPr>
          </a:lstStyle>
          <a:p>
            <a:pPr algn="l"/>
            <a:r>
              <a:rPr lang="en-US" altLang="en-US" dirty="0">
                <a:solidFill>
                  <a:srgbClr val="3A3A3A"/>
                </a:solidFill>
              </a:rPr>
              <a:t>Location:</a:t>
            </a:r>
          </a:p>
        </p:txBody>
      </p:sp>
      <p:sp>
        <p:nvSpPr>
          <p:cNvPr id="41" name="Text Box 40">
            <a:extLst>
              <a:ext uri="{FF2B5EF4-FFF2-40B4-BE49-F238E27FC236}">
                <a16:creationId xmlns:a16="http://schemas.microsoft.com/office/drawing/2014/main" id="{55C052CB-FE84-29D2-7C71-6A98B0D3B249}"/>
              </a:ext>
            </a:extLst>
          </p:cNvPr>
          <p:cNvSpPr txBox="1"/>
          <p:nvPr/>
        </p:nvSpPr>
        <p:spPr>
          <a:xfrm>
            <a:off x="5187881" y="1611595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000" b="1">
                <a:solidFill>
                  <a:srgbClr val="4A4A4A"/>
                </a:solidFill>
                <a:latin typeface="Helvetica" panose="020B0604020202020204" pitchFamily="34" charset="0"/>
              </a:defRPr>
            </a:lvl1pPr>
          </a:lstStyle>
          <a:p>
            <a:pPr algn="l"/>
            <a:r>
              <a:rPr lang="en-US" altLang="en-US">
                <a:solidFill>
                  <a:srgbClr val="3A3A3A"/>
                </a:solidFill>
              </a:rPr>
              <a:t>Date: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95AAD722-8833-1100-7CF6-39CCCE53D9A8}"/>
              </a:ext>
            </a:extLst>
          </p:cNvPr>
          <p:cNvSpPr/>
          <p:nvPr/>
        </p:nvSpPr>
        <p:spPr>
          <a:xfrm>
            <a:off x="3853498" y="2573800"/>
            <a:ext cx="14766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3A3A3A"/>
                </a:solidFill>
                <a:latin typeface="Helvetica" panose="020B0604020202020204" pitchFamily="34" charset="0"/>
              </a:rPr>
              <a:t>Value added (ranked)</a:t>
            </a:r>
          </a:p>
        </p:txBody>
      </p:sp>
      <p:pic>
        <p:nvPicPr>
          <p:cNvPr id="43" name="Grafik 42" descr="Tageskalender">
            <a:extLst>
              <a:ext uri="{FF2B5EF4-FFF2-40B4-BE49-F238E27FC236}">
                <a16:creationId xmlns:a16="http://schemas.microsoft.com/office/drawing/2014/main" id="{BA8F2DA4-8873-822F-B8DC-B32EDD04AE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25985" y="1953832"/>
            <a:ext cx="431138" cy="431138"/>
          </a:xfrm>
          <a:prstGeom prst="rect">
            <a:avLst/>
          </a:prstGeom>
        </p:spPr>
      </p:pic>
      <p:pic>
        <p:nvPicPr>
          <p:cNvPr id="44" name="Grafik 43" descr="Markierung">
            <a:extLst>
              <a:ext uri="{FF2B5EF4-FFF2-40B4-BE49-F238E27FC236}">
                <a16:creationId xmlns:a16="http://schemas.microsoft.com/office/drawing/2014/main" id="{723EDF23-2103-1888-EC9C-D2C9B4E015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41454" y="1953832"/>
            <a:ext cx="431138" cy="431138"/>
          </a:xfrm>
          <a:prstGeom prst="rect">
            <a:avLst/>
          </a:prstGeom>
        </p:spPr>
      </p:pic>
      <p:sp>
        <p:nvSpPr>
          <p:cNvPr id="45" name="Text Box 38">
            <a:extLst>
              <a:ext uri="{FF2B5EF4-FFF2-40B4-BE49-F238E27FC236}">
                <a16:creationId xmlns:a16="http://schemas.microsoft.com/office/drawing/2014/main" id="{823133FE-ADDC-7968-26BC-4073704EA294}"/>
              </a:ext>
            </a:extLst>
          </p:cNvPr>
          <p:cNvSpPr txBox="1"/>
          <p:nvPr/>
        </p:nvSpPr>
        <p:spPr>
          <a:xfrm>
            <a:off x="4156671" y="1969346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000" b="1">
                <a:solidFill>
                  <a:srgbClr val="4A4A4A"/>
                </a:solidFill>
                <a:latin typeface="Helvetica" panose="020B0604020202020204" pitchFamily="34" charset="0"/>
              </a:defRPr>
            </a:lvl1pPr>
          </a:lstStyle>
          <a:p>
            <a:pPr algn="l"/>
            <a:r>
              <a:rPr lang="en-US" altLang="en-US" b="0" dirty="0">
                <a:solidFill>
                  <a:schemeClr val="bg1">
                    <a:lumMod val="65000"/>
                  </a:schemeClr>
                </a:solidFill>
              </a:rPr>
              <a:t>Campinas, SP</a:t>
            </a:r>
          </a:p>
          <a:p>
            <a:pPr algn="l"/>
            <a:r>
              <a:rPr lang="en-US" altLang="en-US" b="0" dirty="0">
                <a:solidFill>
                  <a:schemeClr val="bg1">
                    <a:lumMod val="65000"/>
                  </a:schemeClr>
                </a:solidFill>
              </a:rPr>
              <a:t>Brazil</a:t>
            </a:r>
          </a:p>
        </p:txBody>
      </p:sp>
      <p:sp>
        <p:nvSpPr>
          <p:cNvPr id="47" name="Text Box 38">
            <a:extLst>
              <a:ext uri="{FF2B5EF4-FFF2-40B4-BE49-F238E27FC236}">
                <a16:creationId xmlns:a16="http://schemas.microsoft.com/office/drawing/2014/main" id="{20741107-8B03-8F2B-E8C7-2F20157B4957}"/>
              </a:ext>
            </a:extLst>
          </p:cNvPr>
          <p:cNvSpPr txBox="1"/>
          <p:nvPr/>
        </p:nvSpPr>
        <p:spPr>
          <a:xfrm>
            <a:off x="5625933" y="1969346"/>
            <a:ext cx="67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000" b="1">
                <a:solidFill>
                  <a:srgbClr val="4A4A4A"/>
                </a:solidFill>
                <a:latin typeface="Helvetica" panose="020B0604020202020204" pitchFamily="34" charset="0"/>
              </a:defRPr>
            </a:lvl1pPr>
          </a:lstStyle>
          <a:p>
            <a:pPr algn="l"/>
            <a:r>
              <a:rPr lang="en-US" altLang="en-US" b="0" dirty="0">
                <a:solidFill>
                  <a:schemeClr val="bg1">
                    <a:lumMod val="65000"/>
                  </a:schemeClr>
                </a:solidFill>
              </a:rPr>
              <a:t>October,</a:t>
            </a:r>
          </a:p>
          <a:p>
            <a:pPr algn="l"/>
            <a:r>
              <a:rPr lang="en-US" altLang="en-US" b="0" dirty="0">
                <a:solidFill>
                  <a:schemeClr val="bg1">
                    <a:lumMod val="65000"/>
                  </a:schemeClr>
                </a:solidFill>
              </a:rPr>
              <a:t>2020</a:t>
            </a:r>
          </a:p>
        </p:txBody>
      </p:sp>
      <p:sp>
        <p:nvSpPr>
          <p:cNvPr id="54" name="Text Box 40">
            <a:extLst>
              <a:ext uri="{FF2B5EF4-FFF2-40B4-BE49-F238E27FC236}">
                <a16:creationId xmlns:a16="http://schemas.microsoft.com/office/drawing/2014/main" id="{A76D32A5-181C-9EF7-B8C0-E3D38B351BB6}"/>
              </a:ext>
            </a:extLst>
          </p:cNvPr>
          <p:cNvSpPr txBox="1"/>
          <p:nvPr/>
        </p:nvSpPr>
        <p:spPr>
          <a:xfrm>
            <a:off x="6310978" y="1611595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000" b="1">
                <a:solidFill>
                  <a:srgbClr val="4A4A4A"/>
                </a:solidFill>
                <a:latin typeface="Helvetica" panose="020B0604020202020204" pitchFamily="34" charset="0"/>
              </a:defRPr>
            </a:lvl1pPr>
          </a:lstStyle>
          <a:p>
            <a:pPr algn="l"/>
            <a:r>
              <a:rPr lang="en-US" altLang="en-US">
                <a:solidFill>
                  <a:srgbClr val="3A3A3A"/>
                </a:solidFill>
              </a:rPr>
              <a:t>Company:</a:t>
            </a:r>
          </a:p>
        </p:txBody>
      </p:sp>
      <p:pic>
        <p:nvPicPr>
          <p:cNvPr id="60" name="Graphic 53" descr="Mailbox with solid fill">
            <a:extLst>
              <a:ext uri="{FF2B5EF4-FFF2-40B4-BE49-F238E27FC236}">
                <a16:creationId xmlns:a16="http://schemas.microsoft.com/office/drawing/2014/main" id="{9582F40B-9789-4D75-E2C6-2A8E1309CF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17436" y="952271"/>
            <a:ext cx="283464" cy="283464"/>
          </a:xfrm>
          <a:prstGeom prst="rect">
            <a:avLst/>
          </a:prstGeom>
        </p:spPr>
      </p:pic>
      <p:sp>
        <p:nvSpPr>
          <p:cNvPr id="63" name="Untertitel 2">
            <a:extLst>
              <a:ext uri="{FF2B5EF4-FFF2-40B4-BE49-F238E27FC236}">
                <a16:creationId xmlns:a16="http://schemas.microsoft.com/office/drawing/2014/main" id="{C5E2EA9F-8E4B-4A8D-1906-B605907B6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339" y="952271"/>
            <a:ext cx="6985000" cy="286232"/>
          </a:xfrm>
        </p:spPr>
        <p:txBody>
          <a:bodyPr/>
          <a:lstStyle/>
          <a:p>
            <a:r>
              <a:rPr lang="en-US" cap="all">
                <a:solidFill>
                  <a:srgbClr val="3A3A3A"/>
                </a:solidFill>
                <a:latin typeface="Helvetica" pitchFamily="2" charset="0"/>
              </a:rPr>
              <a:t>x.x.x Case Study – xxxxxx</a:t>
            </a:r>
            <a:endParaRPr lang="en-US">
              <a:latin typeface="Helvetica" panose="020B0604020202020204" pitchFamily="34" charset="0"/>
            </a:endParaRPr>
          </a:p>
        </p:txBody>
      </p:sp>
      <p:sp>
        <p:nvSpPr>
          <p:cNvPr id="64" name="Text Box 7">
            <a:extLst>
              <a:ext uri="{FF2B5EF4-FFF2-40B4-BE49-F238E27FC236}">
                <a16:creationId xmlns:a16="http://schemas.microsoft.com/office/drawing/2014/main" id="{3BCA9D7F-0BC9-59DB-DAC8-F9067FB8C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5421680"/>
            <a:ext cx="6842236" cy="1157146"/>
          </a:xfrm>
          <a:prstGeom prst="rect">
            <a:avLst/>
          </a:prstGeom>
          <a:solidFill>
            <a:schemeClr val="bg1">
              <a:lumMod val="95000"/>
              <a:alpha val="53000"/>
            </a:schemeClr>
          </a:solidFill>
          <a:ln w="12699">
            <a:solidFill>
              <a:schemeClr val="bg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2000" tIns="72000" rIns="72000" bIns="72000" numCol="1" spcCol="360000">
            <a:noAutofit/>
          </a:bodyPr>
          <a:lstStyle/>
          <a:p>
            <a:pPr algn="just" defTabSz="785495">
              <a:defRPr/>
            </a:pPr>
            <a:r>
              <a:rPr lang="en-US" sz="1000" b="1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Problem Description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endParaRPr lang="en-US" sz="1000" dirty="0">
              <a:solidFill>
                <a:srgbClr val="3A3A3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GB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the current status/problem?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GB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…</a:t>
            </a:r>
          </a:p>
          <a:p>
            <a:pPr marL="171450" lvl="0" indent="-171450" algn="just" defTabSz="805815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Dirty/dull/dangerous</a:t>
            </a:r>
          </a:p>
          <a:p>
            <a:pPr marL="171450" lvl="0" indent="-171450" algn="just" defTabSz="805815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Areas/Objects hard to access</a:t>
            </a:r>
          </a:p>
        </p:txBody>
      </p:sp>
      <p:sp>
        <p:nvSpPr>
          <p:cNvPr id="65" name="Text Box 7">
            <a:extLst>
              <a:ext uri="{FF2B5EF4-FFF2-40B4-BE49-F238E27FC236}">
                <a16:creationId xmlns:a16="http://schemas.microsoft.com/office/drawing/2014/main" id="{3B1290CF-138A-E7E4-699F-DD270C704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662912"/>
            <a:ext cx="6842125" cy="1493859"/>
          </a:xfrm>
          <a:prstGeom prst="rect">
            <a:avLst/>
          </a:prstGeom>
          <a:solidFill>
            <a:schemeClr val="bg1">
              <a:lumMod val="95000"/>
              <a:alpha val="53000"/>
            </a:schemeClr>
          </a:solidFill>
          <a:ln w="12699">
            <a:solidFill>
              <a:schemeClr val="bg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2000" tIns="72000" rIns="72000" bIns="72000" numCol="1" spcCol="360000">
            <a:noAutofit/>
          </a:bodyPr>
          <a:lstStyle/>
          <a:p>
            <a:pPr algn="just" defTabSz="785495">
              <a:defRPr/>
            </a:pPr>
            <a:r>
              <a:rPr lang="en-US" sz="1000" b="1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Solution Description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endParaRPr lang="en-US" sz="1000" dirty="0">
              <a:solidFill>
                <a:srgbClr val="3A3A3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GB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was the problem solved?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GB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…</a:t>
            </a:r>
          </a:p>
          <a:p>
            <a:pPr marL="171450" indent="-171450" algn="just" defTabSz="805815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Output data: e.g. thermal image, point cloud, etc.</a:t>
            </a:r>
          </a:p>
          <a:p>
            <a:pPr marL="171450" indent="-171450" algn="just" defTabSz="805815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Software used</a:t>
            </a:r>
          </a:p>
          <a:p>
            <a:pPr marL="171450" indent="-171450" algn="just" defTabSz="805815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Time/costs saved</a:t>
            </a:r>
          </a:p>
          <a:p>
            <a:pPr marL="171450" indent="-171450" algn="just" defTabSz="805815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Safety/quality increased</a:t>
            </a:r>
          </a:p>
        </p:txBody>
      </p:sp>
      <p:sp>
        <p:nvSpPr>
          <p:cNvPr id="66" name="Text Box 7">
            <a:extLst>
              <a:ext uri="{FF2B5EF4-FFF2-40B4-BE49-F238E27FC236}">
                <a16:creationId xmlns:a16="http://schemas.microsoft.com/office/drawing/2014/main" id="{0E212395-97BC-829D-F08E-BB36E7D6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4" y="8221507"/>
            <a:ext cx="3349626" cy="1913093"/>
          </a:xfrm>
          <a:prstGeom prst="rect">
            <a:avLst/>
          </a:prstGeom>
          <a:solidFill>
            <a:schemeClr val="bg1">
              <a:lumMod val="95000"/>
              <a:alpha val="53000"/>
            </a:schemeClr>
          </a:solidFill>
          <a:ln w="12699">
            <a:solidFill>
              <a:schemeClr val="bg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72000" tIns="72000" rIns="72000" bIns="72000" numCol="1" spcCol="360000">
            <a:noAutofit/>
          </a:bodyPr>
          <a:lstStyle/>
          <a:p>
            <a:pPr algn="just" defTabSz="785495">
              <a:defRPr/>
            </a:pPr>
            <a:r>
              <a:rPr lang="en-US" sz="1000" b="1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Further Observations/Findings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endParaRPr lang="en-US" sz="1000" dirty="0">
              <a:solidFill>
                <a:srgbClr val="3A3A3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US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Additional value added, etc.</a:t>
            </a:r>
          </a:p>
          <a:p>
            <a:pPr algn="just" defTabSz="805815">
              <a:lnSpc>
                <a:spcPct val="110000"/>
              </a:lnSpc>
              <a:buSzPct val="120000"/>
              <a:defRPr/>
            </a:pPr>
            <a:r>
              <a:rPr lang="en-US" sz="1000" dirty="0">
                <a:solidFill>
                  <a:srgbClr val="3A3A3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…</a:t>
            </a:r>
          </a:p>
          <a:p>
            <a:pPr marL="171450" lvl="0" indent="-171450" algn="just" defTabSz="805815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Humanitarian aid</a:t>
            </a:r>
          </a:p>
          <a:p>
            <a:pPr marL="171450" lvl="0" indent="-171450" algn="just" defTabSz="805815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Better project management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05CDF0-34C8-BA60-2565-5C300DFA1788}"/>
              </a:ext>
            </a:extLst>
          </p:cNvPr>
          <p:cNvSpPr txBox="1"/>
          <p:nvPr/>
        </p:nvSpPr>
        <p:spPr>
          <a:xfrm>
            <a:off x="3853498" y="2888016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1000" b="0">
                <a:solidFill>
                  <a:srgbClr val="4A4A4A"/>
                </a:solidFill>
                <a:latin typeface="Helvetica" panose="020B0604020202020204" pitchFamily="34" charset="0"/>
              </a:defRPr>
            </a:lvl1pPr>
          </a:lstStyle>
          <a:p>
            <a:pPr marL="171450" indent="-171450">
              <a:buClr>
                <a:srgbClr val="3077B7"/>
              </a:buClr>
              <a:buFont typeface="Wingdings" pitchFamily="2" charset="2"/>
              <a:buChar char="§"/>
            </a:pPr>
            <a:r>
              <a:rPr lang="en-US" dirty="0"/>
              <a:t>Time saving</a:t>
            </a:r>
          </a:p>
          <a:p>
            <a:pPr marL="171450" indent="-171450">
              <a:buClr>
                <a:srgbClr val="3077B7"/>
              </a:buClr>
              <a:buFont typeface="Wingdings" pitchFamily="2" charset="2"/>
              <a:buChar char="§"/>
            </a:pPr>
            <a:r>
              <a:rPr lang="en-US" dirty="0"/>
              <a:t>Cost saving</a:t>
            </a:r>
          </a:p>
          <a:p>
            <a:pPr marL="171450" indent="-171450">
              <a:buClr>
                <a:srgbClr val="3077B7"/>
              </a:buClr>
              <a:buFont typeface="Wingdings" pitchFamily="2" charset="2"/>
              <a:buChar char="§"/>
            </a:pPr>
            <a:r>
              <a:rPr lang="en-US" dirty="0"/>
              <a:t>Quality increase</a:t>
            </a:r>
          </a:p>
          <a:p>
            <a:pPr marL="171450" indent="-171450">
              <a:buClr>
                <a:srgbClr val="3077B7"/>
              </a:buClr>
              <a:buFont typeface="Wingdings" pitchFamily="2" charset="2"/>
              <a:buChar char="§"/>
            </a:pPr>
            <a:r>
              <a:rPr lang="en-US" dirty="0"/>
              <a:t>Safety increase</a:t>
            </a: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07CE6A9F-4542-14D3-D575-06798D9D59C1}"/>
              </a:ext>
            </a:extLst>
          </p:cNvPr>
          <p:cNvGraphicFramePr/>
          <p:nvPr/>
        </p:nvGraphicFramePr>
        <p:xfrm>
          <a:off x="5185166" y="2778005"/>
          <a:ext cx="1937254" cy="888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0D2A2C7D-DC6A-0304-B117-BED4D03038DA}"/>
              </a:ext>
            </a:extLst>
          </p:cNvPr>
          <p:cNvSpPr/>
          <p:nvPr/>
        </p:nvSpPr>
        <p:spPr>
          <a:xfrm>
            <a:off x="7555313" y="2948731"/>
            <a:ext cx="2087745" cy="586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Please</a:t>
            </a:r>
            <a:r>
              <a:rPr lang="de-DE" sz="1200" dirty="0">
                <a:latin typeface="Helvetica" panose="020B0604020202020204" pitchFamily="34" charset="0"/>
                <a:cs typeface="Helvetica" panose="020B0604020202020204" pitchFamily="34" charset="0"/>
              </a:rPr>
              <a:t> Rank </a:t>
            </a:r>
            <a:r>
              <a:rPr lang="de-DE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the</a:t>
            </a:r>
            <a:r>
              <a:rPr lang="de-DE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de-DE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value</a:t>
            </a:r>
            <a:r>
              <a:rPr lang="de-DE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de-DE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added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8E755AC5-71D6-3F79-786F-3724E59F0F30}"/>
              </a:ext>
            </a:extLst>
          </p:cNvPr>
          <p:cNvSpPr/>
          <p:nvPr/>
        </p:nvSpPr>
        <p:spPr>
          <a:xfrm>
            <a:off x="6886049" y="8783008"/>
            <a:ext cx="108000" cy="108000"/>
          </a:xfrm>
          <a:prstGeom prst="rect">
            <a:avLst/>
          </a:prstGeom>
          <a:noFill/>
          <a:ln w="12700">
            <a:solidFill>
              <a:srgbClr val="4A4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D8786E33-B759-A4CC-2E37-0FED13CC449C}"/>
              </a:ext>
            </a:extLst>
          </p:cNvPr>
          <p:cNvSpPr/>
          <p:nvPr/>
        </p:nvSpPr>
        <p:spPr>
          <a:xfrm>
            <a:off x="6886049" y="8956952"/>
            <a:ext cx="108000" cy="108000"/>
          </a:xfrm>
          <a:prstGeom prst="rect">
            <a:avLst/>
          </a:prstGeom>
          <a:noFill/>
          <a:ln w="12700">
            <a:solidFill>
              <a:srgbClr val="4A4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69D4D1A5-4C25-63E8-385C-5705E012A8A2}"/>
              </a:ext>
            </a:extLst>
          </p:cNvPr>
          <p:cNvSpPr/>
          <p:nvPr/>
        </p:nvSpPr>
        <p:spPr>
          <a:xfrm>
            <a:off x="6886049" y="9118660"/>
            <a:ext cx="108000" cy="108000"/>
          </a:xfrm>
          <a:prstGeom prst="rect">
            <a:avLst/>
          </a:prstGeom>
          <a:noFill/>
          <a:ln w="12700">
            <a:solidFill>
              <a:srgbClr val="4A4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A28630DE-F84E-7020-E386-B54305E831FE}"/>
              </a:ext>
            </a:extLst>
          </p:cNvPr>
          <p:cNvSpPr/>
          <p:nvPr/>
        </p:nvSpPr>
        <p:spPr>
          <a:xfrm>
            <a:off x="6886049" y="9482457"/>
            <a:ext cx="108000" cy="108000"/>
          </a:xfrm>
          <a:prstGeom prst="rect">
            <a:avLst/>
          </a:prstGeom>
          <a:noFill/>
          <a:ln w="12700">
            <a:solidFill>
              <a:srgbClr val="4A4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519198EB-7E4F-5093-3E0F-10D0B33E0480}"/>
              </a:ext>
            </a:extLst>
          </p:cNvPr>
          <p:cNvSpPr/>
          <p:nvPr/>
        </p:nvSpPr>
        <p:spPr>
          <a:xfrm>
            <a:off x="6886049" y="9654224"/>
            <a:ext cx="108000" cy="108000"/>
          </a:xfrm>
          <a:prstGeom prst="rect">
            <a:avLst/>
          </a:prstGeom>
          <a:noFill/>
          <a:ln w="12700">
            <a:solidFill>
              <a:srgbClr val="4A4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Oval 2">
            <a:extLst>
              <a:ext uri="{FF2B5EF4-FFF2-40B4-BE49-F238E27FC236}">
                <a16:creationId xmlns:a16="http://schemas.microsoft.com/office/drawing/2014/main" id="{A9A86BAB-9207-CC91-83F7-80C94A141FF6}"/>
              </a:ext>
            </a:extLst>
          </p:cNvPr>
          <p:cNvSpPr/>
          <p:nvPr/>
        </p:nvSpPr>
        <p:spPr>
          <a:xfrm>
            <a:off x="7676940" y="8783008"/>
            <a:ext cx="2087745" cy="586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If</a:t>
            </a:r>
            <a:r>
              <a:rPr lang="de-DE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de-DE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required</a:t>
            </a:r>
            <a:r>
              <a:rPr lang="de-DE" sz="1200" dirty="0">
                <a:latin typeface="Helvetica" panose="020B0604020202020204" pitchFamily="34" charset="0"/>
                <a:cs typeface="Helvetica" panose="020B0604020202020204" pitchFamily="34" charset="0"/>
              </a:rPr>
              <a:t>, just </a:t>
            </a:r>
            <a:r>
              <a:rPr lang="de-DE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click</a:t>
            </a:r>
            <a:r>
              <a:rPr lang="de-DE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de-DE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the</a:t>
            </a:r>
            <a:r>
              <a:rPr lang="de-DE" sz="1200" dirty="0">
                <a:latin typeface="Helvetica" panose="020B0604020202020204" pitchFamily="34" charset="0"/>
                <a:cs typeface="Helvetica" panose="020B0604020202020204" pitchFamily="34" charset="0"/>
              </a:rPr>
              <a:t> box and type an „x“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1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276</Words>
  <Application>Microsoft Office PowerPoint</Application>
  <PresentationFormat>Custom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Wingdings</vt:lpstr>
      <vt:lpstr>Office-Design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Kay Wackwitz</dc:creator>
  <cp:lastModifiedBy>Droneii Droneii</cp:lastModifiedBy>
  <cp:revision>2621</cp:revision>
  <cp:lastPrinted>2018-06-14T09:40:00Z</cp:lastPrinted>
  <dcterms:created xsi:type="dcterms:W3CDTF">2017-07-03T16:08:00Z</dcterms:created>
  <dcterms:modified xsi:type="dcterms:W3CDTF">2024-02-21T10:04:48Z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